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67" autoAdjust="0"/>
  </p:normalViewPr>
  <p:slideViewPr>
    <p:cSldViewPr>
      <p:cViewPr varScale="1">
        <p:scale>
          <a:sx n="45" d="100"/>
          <a:sy n="45" d="100"/>
        </p:scale>
        <p:origin x="-7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33D96D-EBA5-4283-9E9A-44651F7FAF7C}"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194291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33D96D-EBA5-4283-9E9A-44651F7FAF7C}"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1627348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33D96D-EBA5-4283-9E9A-44651F7FAF7C}"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119327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33D96D-EBA5-4283-9E9A-44651F7FAF7C}"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1473084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33D96D-EBA5-4283-9E9A-44651F7FAF7C}"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309607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33D96D-EBA5-4283-9E9A-44651F7FAF7C}"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3324690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33D96D-EBA5-4283-9E9A-44651F7FAF7C}" type="datetimeFigureOut">
              <a:rPr lang="en-US" smtClean="0"/>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773556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33D96D-EBA5-4283-9E9A-44651F7FAF7C}" type="datetimeFigureOut">
              <a:rPr lang="en-US" smtClean="0"/>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72845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3D96D-EBA5-4283-9E9A-44651F7FAF7C}" type="datetimeFigureOut">
              <a:rPr lang="en-US" smtClean="0"/>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3473689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33D96D-EBA5-4283-9E9A-44651F7FAF7C}"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166061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33D96D-EBA5-4283-9E9A-44651F7FAF7C}"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3527D3-FFC0-47CB-913A-45C4AF4FF483}" type="slidenum">
              <a:rPr lang="en-US" smtClean="0"/>
              <a:t>‹#›</a:t>
            </a:fld>
            <a:endParaRPr lang="en-US"/>
          </a:p>
        </p:txBody>
      </p:sp>
    </p:spTree>
    <p:extLst>
      <p:ext uri="{BB962C8B-B14F-4D97-AF65-F5344CB8AC3E}">
        <p14:creationId xmlns:p14="http://schemas.microsoft.com/office/powerpoint/2010/main" val="156611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3D96D-EBA5-4283-9E9A-44651F7FAF7C}" type="datetimeFigureOut">
              <a:rPr lang="en-US" smtClean="0"/>
              <a:t>3/31/2014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527D3-FFC0-47CB-913A-45C4AF4FF483}" type="slidenum">
              <a:rPr lang="en-US" smtClean="0"/>
              <a:t>‹#›</a:t>
            </a:fld>
            <a:endParaRPr lang="en-US"/>
          </a:p>
        </p:txBody>
      </p:sp>
    </p:spTree>
    <p:extLst>
      <p:ext uri="{BB962C8B-B14F-4D97-AF65-F5344CB8AC3E}">
        <p14:creationId xmlns:p14="http://schemas.microsoft.com/office/powerpoint/2010/main" val="1985206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lstStyle/>
          <a:p>
            <a:r>
              <a:rPr lang="en-US" dirty="0" smtClean="0"/>
              <a:t>Unit 5	</a:t>
            </a:r>
            <a:endParaRPr lang="en-US" dirty="0"/>
          </a:p>
        </p:txBody>
      </p:sp>
      <p:sp>
        <p:nvSpPr>
          <p:cNvPr id="3" name="Subtitle 2"/>
          <p:cNvSpPr>
            <a:spLocks noGrp="1"/>
          </p:cNvSpPr>
          <p:nvPr>
            <p:ph type="subTitle" idx="1"/>
          </p:nvPr>
        </p:nvSpPr>
        <p:spPr/>
        <p:txBody>
          <a:bodyPr/>
          <a:lstStyle/>
          <a:p>
            <a:r>
              <a:rPr lang="en-US" dirty="0" smtClean="0"/>
              <a:t>Counting matter</a:t>
            </a:r>
            <a:endParaRPr lang="en-US" dirty="0"/>
          </a:p>
        </p:txBody>
      </p:sp>
    </p:spTree>
    <p:extLst>
      <p:ext uri="{BB962C8B-B14F-4D97-AF65-F5344CB8AC3E}">
        <p14:creationId xmlns:p14="http://schemas.microsoft.com/office/powerpoint/2010/main" val="893542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 Question (first correct answer gets a sticker)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plastic vial on the front desk contains a certain number of beads.  Without counting, estimate the number of beads that you see.</a:t>
            </a:r>
          </a:p>
          <a:p>
            <a:r>
              <a:rPr lang="en-US" dirty="0" smtClean="0">
                <a:solidFill>
                  <a:srgbClr val="C00000"/>
                </a:solidFill>
              </a:rPr>
              <a:t>How many additional identically filled vials could you fill from the plastic beaker?  </a:t>
            </a:r>
            <a:r>
              <a:rPr lang="en-US" dirty="0" smtClean="0"/>
              <a:t>Use significant figures (don’t round to whole number vials.</a:t>
            </a:r>
          </a:p>
          <a:p>
            <a:r>
              <a:rPr lang="en-US" dirty="0" smtClean="0"/>
              <a:t>Suppose that you over-estimated the number of beads in the vial.  The correct number of beads in a vial is only 90% of your original estimate.  How does this affect your answer to the </a:t>
            </a:r>
            <a:r>
              <a:rPr lang="en-US" smtClean="0"/>
              <a:t>question in red?</a:t>
            </a:r>
            <a:endParaRPr lang="en-US" dirty="0"/>
          </a:p>
        </p:txBody>
      </p:sp>
    </p:spTree>
    <p:extLst>
      <p:ext uri="{BB962C8B-B14F-4D97-AF65-F5344CB8AC3E}">
        <p14:creationId xmlns:p14="http://schemas.microsoft.com/office/powerpoint/2010/main" val="2137680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 from relative mass activity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Working in assigned pairs, review your relative mass activity to answer the following.</a:t>
            </a:r>
          </a:p>
          <a:p>
            <a:r>
              <a:rPr lang="en-US" dirty="0" smtClean="0"/>
              <a:t>List units of mass which appear in your calculations</a:t>
            </a:r>
          </a:p>
          <a:p>
            <a:r>
              <a:rPr lang="en-US" dirty="0" smtClean="0"/>
              <a:t>List units of amount which appear in your calculations</a:t>
            </a:r>
          </a:p>
          <a:p>
            <a:r>
              <a:rPr lang="en-US" dirty="0" smtClean="0"/>
              <a:t>List conversion factors (ratios) between mass and amount, which appear in your calculations</a:t>
            </a:r>
          </a:p>
          <a:p>
            <a:r>
              <a:rPr lang="en-US" dirty="0" smtClean="0"/>
              <a:t>Have you considered volume in any of these problems?  List common volume units, whether they’ve appeared in this problem set or not.</a:t>
            </a:r>
            <a:endParaRPr lang="en-US" dirty="0"/>
          </a:p>
        </p:txBody>
      </p:sp>
    </p:spTree>
    <p:extLst>
      <p:ext uri="{BB962C8B-B14F-4D97-AF65-F5344CB8AC3E}">
        <p14:creationId xmlns:p14="http://schemas.microsoft.com/office/powerpoint/2010/main" val="971475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Evaluating Dalton’s theory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Working in assigned pairs, prepare a white board to answer the following question:</a:t>
            </a:r>
          </a:p>
          <a:p>
            <a:r>
              <a:rPr lang="en-US" dirty="0" smtClean="0"/>
              <a:t>Dalton observed that many metals react with oxygen to form more than one type of compound (multiple proportions).  He assumed that the simplest known oxide of every element was a 1:1 ratio, and used this to calculate relative atomic masses.</a:t>
            </a:r>
          </a:p>
          <a:p>
            <a:r>
              <a:rPr lang="en-US" dirty="0" smtClean="0"/>
              <a:t>Evaluate Dalton’s assumption.  Cite evidence to show where it was correct and cite evidence to show where it was incorrect.  In cases where Dalton’s assumption was incorrect, draw particle diagrams to compare the correct and incorrect interpretation of compound formation and to show why Dalton was mislead.</a:t>
            </a:r>
          </a:p>
          <a:p>
            <a:endParaRPr lang="en-US" dirty="0"/>
          </a:p>
        </p:txBody>
      </p:sp>
    </p:spTree>
    <p:extLst>
      <p:ext uri="{BB962C8B-B14F-4D97-AF65-F5344CB8AC3E}">
        <p14:creationId xmlns:p14="http://schemas.microsoft.com/office/powerpoint/2010/main" val="2973490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Observe the reaction between Zinc and hydrochloric acid (</a:t>
            </a:r>
            <a:r>
              <a:rPr lang="en-US" dirty="0" err="1" smtClean="0"/>
              <a:t>HCl</a:t>
            </a:r>
            <a:r>
              <a:rPr lang="en-US" dirty="0" smtClean="0"/>
              <a:t>)</a:t>
            </a:r>
            <a:endParaRPr lang="en-US" dirty="0"/>
          </a:p>
        </p:txBody>
      </p:sp>
      <p:sp>
        <p:nvSpPr>
          <p:cNvPr id="3" name="Content Placeholder 2"/>
          <p:cNvSpPr>
            <a:spLocks noGrp="1"/>
          </p:cNvSpPr>
          <p:nvPr>
            <p:ph idx="1"/>
          </p:nvPr>
        </p:nvSpPr>
        <p:spPr/>
        <p:txBody>
          <a:bodyPr/>
          <a:lstStyle/>
          <a:p>
            <a:r>
              <a:rPr lang="en-US" dirty="0" smtClean="0"/>
              <a:t>Working with your assigned partner, draw a particle diagram to describe your observations.</a:t>
            </a:r>
          </a:p>
          <a:p>
            <a:r>
              <a:rPr lang="en-US" dirty="0" smtClean="0"/>
              <a:t>Working with your assigned partner, propose further experiments to isolate and characterize the products, both quantitatively and qualitatively.</a:t>
            </a:r>
            <a:endParaRPr lang="en-US" dirty="0"/>
          </a:p>
        </p:txBody>
      </p:sp>
    </p:spTree>
    <p:extLst>
      <p:ext uri="{BB962C8B-B14F-4D97-AF65-F5344CB8AC3E}">
        <p14:creationId xmlns:p14="http://schemas.microsoft.com/office/powerpoint/2010/main" val="298114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Design an Experiment to determine the empirical formula of </a:t>
            </a:r>
            <a:r>
              <a:rPr lang="en-US" sz="3000" dirty="0" smtClean="0"/>
              <a:t>the</a:t>
            </a:r>
            <a:r>
              <a:rPr lang="en-US" sz="3000" dirty="0" smtClean="0"/>
              <a:t> compound(s) </a:t>
            </a:r>
            <a:r>
              <a:rPr lang="en-US" sz="3000" dirty="0" smtClean="0"/>
              <a:t>formed in the reaction between zinc and hydrochloric acid.</a:t>
            </a:r>
            <a:endParaRPr lang="en-US" sz="3000" dirty="0"/>
          </a:p>
        </p:txBody>
      </p:sp>
      <p:sp>
        <p:nvSpPr>
          <p:cNvPr id="3" name="Content Placeholder 2"/>
          <p:cNvSpPr>
            <a:spLocks noGrp="1"/>
          </p:cNvSpPr>
          <p:nvPr>
            <p:ph idx="1"/>
          </p:nvPr>
        </p:nvSpPr>
        <p:spPr/>
        <p:txBody>
          <a:bodyPr>
            <a:noAutofit/>
          </a:bodyPr>
          <a:lstStyle/>
          <a:p>
            <a:r>
              <a:rPr lang="en-US" sz="2400" dirty="0" smtClean="0"/>
              <a:t>You must write a typed experimental design for the next class period.  Each individual student must write their design independently</a:t>
            </a:r>
          </a:p>
          <a:p>
            <a:r>
              <a:rPr lang="en-US" sz="2400" dirty="0" smtClean="0"/>
              <a:t>You will not be allowed to begin the lab work next class period until you have a suitably detailed plan for how you are going to meet this objective</a:t>
            </a:r>
          </a:p>
          <a:p>
            <a:r>
              <a:rPr lang="en-US" sz="2400" dirty="0" smtClean="0"/>
              <a:t>Review everything we have discussed about experimental design writing from earlier in the year.  Must include enough detail that it could be repeatable by another student.</a:t>
            </a:r>
          </a:p>
          <a:p>
            <a:r>
              <a:rPr lang="en-US" sz="2400" dirty="0" smtClean="0"/>
              <a:t>It must include a plan for analyzing and interpreting the data along with the procedure for collecting data.</a:t>
            </a:r>
          </a:p>
          <a:p>
            <a:r>
              <a:rPr lang="en-US" sz="2400" dirty="0" smtClean="0"/>
              <a:t>Include a summary of any safety concerns, especially with </a:t>
            </a:r>
            <a:r>
              <a:rPr lang="en-US" sz="2400" dirty="0" err="1" smtClean="0"/>
              <a:t>HCl</a:t>
            </a:r>
            <a:endParaRPr lang="en-US" sz="2400" dirty="0"/>
          </a:p>
        </p:txBody>
      </p:sp>
    </p:spTree>
    <p:extLst>
      <p:ext uri="{BB962C8B-B14F-4D97-AF65-F5344CB8AC3E}">
        <p14:creationId xmlns:p14="http://schemas.microsoft.com/office/powerpoint/2010/main" val="3549762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 an experimental design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Start by stating your objective</a:t>
            </a:r>
          </a:p>
          <a:p>
            <a:r>
              <a:rPr lang="en-US" dirty="0" smtClean="0"/>
              <a:t>Every step in your design should relate back to that objective, in the most direct and accurate way possible</a:t>
            </a:r>
          </a:p>
          <a:p>
            <a:r>
              <a:rPr lang="en-US" dirty="0" smtClean="0"/>
              <a:t>Design does not include the actual data</a:t>
            </a:r>
          </a:p>
          <a:p>
            <a:r>
              <a:rPr lang="en-US" dirty="0" smtClean="0"/>
              <a:t>Design must include an explanation of how the measured results will be analyzed to meet the objective.</a:t>
            </a:r>
          </a:p>
          <a:p>
            <a:r>
              <a:rPr lang="en-US" dirty="0" smtClean="0"/>
              <a:t>Include enough procedural detail that another student could repeat the experiment with similar results.</a:t>
            </a:r>
          </a:p>
          <a:p>
            <a:r>
              <a:rPr lang="en-US" dirty="0" smtClean="0"/>
              <a:t>However, the experimental design is not simply a “procedure”.  It should not be a bullet point list of steps and should not include trivial steps that a student of general chemistry would already know </a:t>
            </a:r>
            <a:r>
              <a:rPr lang="en-US" smtClean="0"/>
              <a:t>to follow.</a:t>
            </a:r>
            <a:endParaRPr lang="en-US" dirty="0" smtClean="0"/>
          </a:p>
          <a:p>
            <a:r>
              <a:rPr lang="en-US" dirty="0" smtClean="0"/>
              <a:t>Science writing should not include personal pronouns.</a:t>
            </a:r>
          </a:p>
          <a:p>
            <a:endParaRPr lang="en-US" dirty="0"/>
          </a:p>
        </p:txBody>
      </p:sp>
    </p:spTree>
    <p:extLst>
      <p:ext uri="{BB962C8B-B14F-4D97-AF65-F5344CB8AC3E}">
        <p14:creationId xmlns:p14="http://schemas.microsoft.com/office/powerpoint/2010/main" val="1623109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593</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Unit 5 </vt:lpstr>
      <vt:lpstr>Challenge Question (first correct answer gets a sticker)</vt:lpstr>
      <vt:lpstr>Wrap up from relative mass activity</vt:lpstr>
      <vt:lpstr>Evaluating Dalton’s theory</vt:lpstr>
      <vt:lpstr>Observe the reaction between Zinc and hydrochloric acid (HCl)</vt:lpstr>
      <vt:lpstr>Design an Experiment to determine the empirical formula of the compound(s) formed in the reaction between zinc and hydrochloric acid.</vt:lpstr>
      <vt:lpstr>Evaluate an experimental design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 </dc:title>
  <dc:creator>English, David</dc:creator>
  <cp:lastModifiedBy>English, David</cp:lastModifiedBy>
  <cp:revision>16</cp:revision>
  <dcterms:created xsi:type="dcterms:W3CDTF">2014-03-19T11:14:10Z</dcterms:created>
  <dcterms:modified xsi:type="dcterms:W3CDTF">2014-03-31T12:55:21Z</dcterms:modified>
</cp:coreProperties>
</file>